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8"/>
  </p:notesMasterIdLst>
  <p:sldIdLst>
    <p:sldId id="257" r:id="rId3"/>
    <p:sldId id="379" r:id="rId4"/>
    <p:sldId id="370" r:id="rId5"/>
    <p:sldId id="386" r:id="rId6"/>
    <p:sldId id="381" r:id="rId7"/>
    <p:sldId id="387" r:id="rId8"/>
    <p:sldId id="384" r:id="rId9"/>
    <p:sldId id="383" r:id="rId10"/>
    <p:sldId id="392" r:id="rId11"/>
    <p:sldId id="391" r:id="rId12"/>
    <p:sldId id="388" r:id="rId13"/>
    <p:sldId id="390" r:id="rId14"/>
    <p:sldId id="389" r:id="rId15"/>
    <p:sldId id="385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E8C5C-5464-4D1B-84FA-5987E2808A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9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S4: </a:t>
            </a:r>
            <a:r>
              <a:rPr lang="en-US" altLang="zh-CN" sz="2400" dirty="0"/>
              <a:t>Object Detection:</a:t>
            </a:r>
            <a:br>
              <a:rPr lang="en-US" altLang="zh-CN" sz="2400" dirty="0"/>
            </a:br>
            <a:r>
              <a:rPr lang="en-US" sz="2400" dirty="0"/>
              <a:t>Two Typical Computer Vision AI Application: </a:t>
            </a:r>
            <a:br>
              <a:rPr lang="en-US" sz="2400" dirty="0"/>
            </a:br>
            <a:r>
              <a:rPr lang="en-US" sz="2400" dirty="0"/>
              <a:t>OCR + Face detection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18 July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254B9-A01B-0A45-E1E2-1A43DB4BF553}"/>
              </a:ext>
            </a:extLst>
          </p:cNvPr>
          <p:cNvSpPr txBox="1"/>
          <p:nvPr/>
        </p:nvSpPr>
        <p:spPr>
          <a:xfrm>
            <a:off x="954972" y="1011982"/>
            <a:ext cx="1106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Principle: Object Detection Specialized in Face Components</a:t>
            </a:r>
          </a:p>
        </p:txBody>
      </p:sp>
      <p:pic>
        <p:nvPicPr>
          <p:cNvPr id="4" name="Picture 2" descr="Object Recognition vs Object Detection vs Image Segmentation ...">
            <a:extLst>
              <a:ext uri="{FF2B5EF4-FFF2-40B4-BE49-F238E27FC236}">
                <a16:creationId xmlns:a16="http://schemas.microsoft.com/office/drawing/2014/main" id="{EFC984CD-9D93-DDDE-AF7D-88EFD4B41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0"/>
          <a:stretch/>
        </p:blipFill>
        <p:spPr bwMode="auto">
          <a:xfrm>
            <a:off x="1632857" y="1672141"/>
            <a:ext cx="3387151" cy="44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5D375-D23F-E8BA-3133-F4621C936835}"/>
              </a:ext>
            </a:extLst>
          </p:cNvPr>
          <p:cNvSpPr txBox="1"/>
          <p:nvPr/>
        </p:nvSpPr>
        <p:spPr>
          <a:xfrm>
            <a:off x="1718975" y="1930401"/>
            <a:ext cx="3214913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97C3F-9577-87B6-3C1D-029F6B386D1D}"/>
              </a:ext>
            </a:extLst>
          </p:cNvPr>
          <p:cNvSpPr txBox="1"/>
          <p:nvPr/>
        </p:nvSpPr>
        <p:spPr>
          <a:xfrm>
            <a:off x="6982287" y="1930400"/>
            <a:ext cx="3852627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Face Detection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39C930-B2D1-9B3A-D4DB-1A68290C04DC}"/>
              </a:ext>
            </a:extLst>
          </p:cNvPr>
          <p:cNvSpPr/>
          <p:nvPr/>
        </p:nvSpPr>
        <p:spPr>
          <a:xfrm>
            <a:off x="5450114" y="3599543"/>
            <a:ext cx="1291772" cy="899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reprocessing for faces. Face detection is performed using the method... |  Download Scientific Diagram">
            <a:extLst>
              <a:ext uri="{FF2B5EF4-FFF2-40B4-BE49-F238E27FC236}">
                <a16:creationId xmlns:a16="http://schemas.microsoft.com/office/drawing/2014/main" id="{11FFCDE1-1F95-1FD5-424C-54EAA81A4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287" y="2438231"/>
            <a:ext cx="3939713" cy="32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EB876-ABC9-7918-48C8-2036533933FF}"/>
              </a:ext>
            </a:extLst>
          </p:cNvPr>
          <p:cNvSpPr txBox="1"/>
          <p:nvPr/>
        </p:nvSpPr>
        <p:spPr>
          <a:xfrm>
            <a:off x="6741887" y="5706851"/>
            <a:ext cx="4611914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Face Key-Points Detection</a:t>
            </a:r>
          </a:p>
        </p:txBody>
      </p:sp>
    </p:spTree>
    <p:extLst>
      <p:ext uri="{BB962C8B-B14F-4D97-AF65-F5344CB8AC3E}">
        <p14:creationId xmlns:p14="http://schemas.microsoft.com/office/powerpoint/2010/main" val="359202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27C1E-DF12-9D7A-3F95-0A27C233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86" y="1018561"/>
            <a:ext cx="6127732" cy="553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5B95D-911A-B071-DA13-B4AEA1D4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1" y="1018561"/>
            <a:ext cx="5617409" cy="5055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C4BDC-1748-B174-FC8B-6333A2C5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5258973"/>
            <a:ext cx="5617410" cy="3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1DEB-A01E-1AEB-5849-1B7CD5D0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43" y="813473"/>
            <a:ext cx="7238312" cy="59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5A12C-8656-F744-F6FF-25D1150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95" y="1690914"/>
            <a:ext cx="10619620" cy="3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D08A-0587-E89C-348A-B63324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14" y="2743200"/>
            <a:ext cx="6631101" cy="685800"/>
          </a:xfrm>
        </p:spPr>
        <p:txBody>
          <a:bodyPr/>
          <a:lstStyle/>
          <a:p>
            <a:r>
              <a:rPr lang="en-US" dirty="0"/>
              <a:t>Let’s Start with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12409-EB26-5083-FEC5-63A02367E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8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8702" y="1107622"/>
            <a:ext cx="10821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Hands-on Project: Handwriting Recognition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Hands-on Project: Face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5A970-C836-E989-762E-F256D36506DD}"/>
              </a:ext>
            </a:extLst>
          </p:cNvPr>
          <p:cNvSpPr txBox="1"/>
          <p:nvPr/>
        </p:nvSpPr>
        <p:spPr>
          <a:xfrm>
            <a:off x="1324825" y="703867"/>
            <a:ext cx="9816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Aim: Hands-on Experience of Typical AI applications on Recognizing Things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B351C4-A8BF-8353-6CBE-D14AD29F20F7}"/>
              </a:ext>
            </a:extLst>
          </p:cNvPr>
          <p:cNvSpPr txBox="1">
            <a:spLocks/>
          </p:cNvSpPr>
          <p:nvPr/>
        </p:nvSpPr>
        <p:spPr>
          <a:xfrm>
            <a:off x="1195062" y="2043952"/>
            <a:ext cx="5941373" cy="94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algn="l"/>
            <a:r>
              <a:rPr lang="en-US" kern="0" dirty="0"/>
              <a:t>Optical Character Recognition (OCR)</a:t>
            </a:r>
          </a:p>
          <a:p>
            <a:pPr algn="l"/>
            <a:r>
              <a:rPr lang="en-US" kern="0" dirty="0"/>
              <a:t>Handwriting 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03AE2-754E-E201-F159-D9107F9B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36" y="4114545"/>
            <a:ext cx="4696957" cy="248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A4552-954A-FAA8-5443-FC65C547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340" y="1500441"/>
            <a:ext cx="43624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9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OCR: Optical Character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6815438" y="942646"/>
            <a:ext cx="4389591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Ultimate Goal: let robots and computers understand what we have typed or written using cameras.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4DFE2-A0F6-96C1-7445-0FF82636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38" y="2305436"/>
            <a:ext cx="4027790" cy="2111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28CCEA-2E68-3623-949E-7402B8A4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42" y="4492172"/>
            <a:ext cx="4027791" cy="2051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727BB-7AFA-6152-4469-08A3B9F1AADF}"/>
              </a:ext>
            </a:extLst>
          </p:cNvPr>
          <p:cNvSpPr txBox="1"/>
          <p:nvPr/>
        </p:nvSpPr>
        <p:spPr>
          <a:xfrm>
            <a:off x="1100438" y="942646"/>
            <a:ext cx="479236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Primary Goal: let robots and computers convert handwriting/printed characters from images to editable digital characters.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AutoShape 2" descr="A group of futuristic robots standing on a modern city street, reading and understanding a signboard. The signboard should have clear text and symbols, with the robots displaying various gestures of comprehension, such as nodding or pointing. The background includes high-tech buildings and vehicles, creating a vibrant, futuristic atmosphere.">
            <a:extLst>
              <a:ext uri="{FF2B5EF4-FFF2-40B4-BE49-F238E27FC236}">
                <a16:creationId xmlns:a16="http://schemas.microsoft.com/office/drawing/2014/main" id="{B1E32B50-6196-8D3A-820B-E5D0857FBA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 descr="A group of robots standing on a street&#10;&#10;Description automatically generated">
            <a:extLst>
              <a:ext uri="{FF2B5EF4-FFF2-40B4-BE49-F238E27FC236}">
                <a16:creationId xmlns:a16="http://schemas.microsoft.com/office/drawing/2014/main" id="{64A724C1-1AA1-ABD2-79F1-681C3021C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37" y="2270421"/>
            <a:ext cx="4389591" cy="42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810306"/>
            <a:ext cx="11366500" cy="685800"/>
          </a:xfrm>
        </p:spPr>
        <p:txBody>
          <a:bodyPr/>
          <a:lstStyle/>
          <a:p>
            <a:pPr algn="l"/>
            <a:r>
              <a:rPr lang="en-US" dirty="0"/>
              <a:t>AI-OCR helps to reduce workload of mailman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21BD-F534-8DCD-5AB6-2ED8955E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24" y="1836277"/>
            <a:ext cx="4982018" cy="35206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5CC3E2-23A4-FD67-E072-6BF94269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47" y="1836277"/>
            <a:ext cx="5283385" cy="35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058A8A-C530-E199-B258-00A1FFF46713}"/>
              </a:ext>
            </a:extLst>
          </p:cNvPr>
          <p:cNvSpPr txBox="1">
            <a:spLocks/>
          </p:cNvSpPr>
          <p:nvPr/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algn="l"/>
            <a:r>
              <a:rPr lang="en-US" kern="0" dirty="0"/>
              <a:t>OCR Project: Mailman Max</a:t>
            </a:r>
          </a:p>
        </p:txBody>
      </p:sp>
    </p:spTree>
    <p:extLst>
      <p:ext uri="{BB962C8B-B14F-4D97-AF65-F5344CB8AC3E}">
        <p14:creationId xmlns:p14="http://schemas.microsoft.com/office/powerpoint/2010/main" val="110399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OCR Project: Mailman Max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92D52-C966-AFBD-CDC4-FF9FF144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22" y="1217564"/>
            <a:ext cx="4567911" cy="480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A7FFE-69AB-CECB-1A6C-73793341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30" y="1217563"/>
            <a:ext cx="5930640" cy="3690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CE5E9-758A-4A4B-37DC-598C386F27B1}"/>
              </a:ext>
            </a:extLst>
          </p:cNvPr>
          <p:cNvSpPr txBox="1"/>
          <p:nvPr/>
        </p:nvSpPr>
        <p:spPr>
          <a:xfrm>
            <a:off x="4946690" y="4996012"/>
            <a:ext cx="7245310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 in Mind while conducting your AI Project: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sufficient for 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of high quality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including all scenarios without bias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979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OCR Project: Mailman Max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E5E9-758A-4A4B-37DC-598C386F27B1}"/>
              </a:ext>
            </a:extLst>
          </p:cNvPr>
          <p:cNvSpPr txBox="1"/>
          <p:nvPr/>
        </p:nvSpPr>
        <p:spPr>
          <a:xfrm>
            <a:off x="1196898" y="4996012"/>
            <a:ext cx="10995102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 in Mind while conducting your AI Project: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sufficient for 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of high quality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including all scenarios without bias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5B37B-7165-46BD-11D5-014DA4B5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1" y="1323857"/>
            <a:ext cx="4943397" cy="3184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50605-EE3A-A60A-C4EB-ED35DC01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23" y="612534"/>
            <a:ext cx="6189713" cy="40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D08A-0587-E89C-348A-B63324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14" y="2743200"/>
            <a:ext cx="6631101" cy="685800"/>
          </a:xfrm>
        </p:spPr>
        <p:txBody>
          <a:bodyPr/>
          <a:lstStyle/>
          <a:p>
            <a:r>
              <a:rPr lang="en-US" dirty="0"/>
              <a:t>Let’s Start with Project Mailman Max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12409-EB26-5083-FEC5-63A02367E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254B9-A01B-0A45-E1E2-1A43DB4BF553}"/>
              </a:ext>
            </a:extLst>
          </p:cNvPr>
          <p:cNvSpPr txBox="1"/>
          <p:nvPr/>
        </p:nvSpPr>
        <p:spPr>
          <a:xfrm>
            <a:off x="954972" y="1011982"/>
            <a:ext cx="1106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 a video face filter in Scratch that adds an emoji mask to your face.</a:t>
            </a:r>
          </a:p>
        </p:txBody>
      </p:sp>
      <p:pic>
        <p:nvPicPr>
          <p:cNvPr id="1028" name="Picture 4" descr="DIY Emoji Masks">
            <a:extLst>
              <a:ext uri="{FF2B5EF4-FFF2-40B4-BE49-F238E27FC236}">
                <a16:creationId xmlns:a16="http://schemas.microsoft.com/office/drawing/2014/main" id="{7B1C7F38-D3D9-5839-EA20-ED7781D9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37" y="1553263"/>
            <a:ext cx="3081867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 Case You Missed That LOL, Facebook Messenger Video Adds Emojis | Digital  Trends">
            <a:extLst>
              <a:ext uri="{FF2B5EF4-FFF2-40B4-BE49-F238E27FC236}">
                <a16:creationId xmlns:a16="http://schemas.microsoft.com/office/drawing/2014/main" id="{0DD2DEBE-6B39-4325-0DF5-DC58F3FC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549633"/>
            <a:ext cx="6934199" cy="462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031-C53F-A7E2-6A4E-7F17A4BC5E1F}"/>
              </a:ext>
            </a:extLst>
          </p:cNvPr>
          <p:cNvSpPr txBox="1"/>
          <p:nvPr/>
        </p:nvSpPr>
        <p:spPr>
          <a:xfrm>
            <a:off x="4724401" y="6143787"/>
            <a:ext cx="693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 Special Effects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2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Object/Face Detection: Project Emojimask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254B9-A01B-0A45-E1E2-1A43DB4BF553}"/>
              </a:ext>
            </a:extLst>
          </p:cNvPr>
          <p:cNvSpPr txBox="1"/>
          <p:nvPr/>
        </p:nvSpPr>
        <p:spPr>
          <a:xfrm>
            <a:off x="954972" y="1011982"/>
            <a:ext cx="11067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Principle: Object Detection Specialized in Face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Pretrained Model used in Our Project: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72DF1-AED6-E77F-9332-9EA32790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21" y="1970485"/>
            <a:ext cx="7729180" cy="469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F89F57-08E7-13C7-9EEA-B313B22E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51" y="2866433"/>
            <a:ext cx="2683016" cy="26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97771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316</Words>
  <Application>Microsoft Office PowerPoint</Application>
  <PresentationFormat>Widescreen</PresentationFormat>
  <Paragraphs>63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S4: Object Detection: Two Typical Computer Vision AI Application:  OCR + Face detection</vt:lpstr>
      <vt:lpstr>Agenda</vt:lpstr>
      <vt:lpstr>OCR: Optical Character Recognition</vt:lpstr>
      <vt:lpstr>AI-OCR helps to reduce workload of mailman</vt:lpstr>
      <vt:lpstr>OCR Project: Mailman Max</vt:lpstr>
      <vt:lpstr>OCR Project: Mailman Max</vt:lpstr>
      <vt:lpstr>Let’s Start with Project Mailman Max</vt:lpstr>
      <vt:lpstr>Object/Face Detection: Project Emojimask</vt:lpstr>
      <vt:lpstr>Object/Face Detection: Project Emojimask</vt:lpstr>
      <vt:lpstr>Object/Face Detection: Project Emojimask</vt:lpstr>
      <vt:lpstr>Object/Face Detection: Project Emojimask</vt:lpstr>
      <vt:lpstr>Object/Face Detection: Project Emojimask</vt:lpstr>
      <vt:lpstr>Object/Face Detection: Project Emojimask</vt:lpstr>
      <vt:lpstr>Let’s Start with Project Emojimask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138</cp:revision>
  <dcterms:created xsi:type="dcterms:W3CDTF">2023-03-22T06:33:31Z</dcterms:created>
  <dcterms:modified xsi:type="dcterms:W3CDTF">2024-07-19T00:56:59Z</dcterms:modified>
</cp:coreProperties>
</file>